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3" r:id="rId10"/>
    <p:sldId id="265" r:id="rId11"/>
    <p:sldId id="266" r:id="rId12"/>
    <p:sldId id="284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89500" autoAdjust="0"/>
  </p:normalViewPr>
  <p:slideViewPr>
    <p:cSldViewPr>
      <p:cViewPr varScale="1">
        <p:scale>
          <a:sx n="88" d="100"/>
          <a:sy n="88" d="100"/>
        </p:scale>
        <p:origin x="-102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724400"/>
            <a:ext cx="6400800" cy="685800"/>
          </a:xfrm>
          <a:solidFill>
            <a:srgbClr val="0070C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none"/>
        </p:style>
        <p:txBody>
          <a:bodyPr>
            <a:noAutofit/>
          </a:bodyPr>
          <a:lstStyle>
            <a:lvl1pPr marL="0" indent="0" algn="ctr">
              <a:buNone/>
              <a:defRPr sz="40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Insert Subject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Rectangle 34"/>
          <p:cNvSpPr/>
          <p:nvPr userDrawn="1"/>
        </p:nvSpPr>
        <p:spPr>
          <a:xfrm>
            <a:off x="0" y="1143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36" name="Rectangle 35"/>
          <p:cNvSpPr/>
          <p:nvPr userDrawn="1"/>
        </p:nvSpPr>
        <p:spPr>
          <a:xfrm>
            <a:off x="1828800" y="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/>
          <p:cNvSpPr/>
          <p:nvPr userDrawn="1"/>
        </p:nvSpPr>
        <p:spPr>
          <a:xfrm>
            <a:off x="3657600" y="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/>
          <p:cNvSpPr/>
          <p:nvPr userDrawn="1"/>
        </p:nvSpPr>
        <p:spPr>
          <a:xfrm>
            <a:off x="5486400" y="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/>
          <p:cNvSpPr/>
          <p:nvPr userDrawn="1"/>
        </p:nvSpPr>
        <p:spPr>
          <a:xfrm>
            <a:off x="7315200" y="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/>
          <p:cNvSpPr/>
          <p:nvPr userDrawn="1"/>
        </p:nvSpPr>
        <p:spPr>
          <a:xfrm>
            <a:off x="0" y="2286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49" name="Rectangle 48"/>
          <p:cNvSpPr/>
          <p:nvPr userDrawn="1"/>
        </p:nvSpPr>
        <p:spPr>
          <a:xfrm>
            <a:off x="0" y="3429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54" name="Rectangle 53"/>
          <p:cNvSpPr/>
          <p:nvPr userDrawn="1"/>
        </p:nvSpPr>
        <p:spPr>
          <a:xfrm>
            <a:off x="0" y="4572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55" name="Rectangle 54"/>
          <p:cNvSpPr/>
          <p:nvPr userDrawn="1"/>
        </p:nvSpPr>
        <p:spPr>
          <a:xfrm>
            <a:off x="0" y="5715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60" name="Rectangle 59"/>
          <p:cNvSpPr/>
          <p:nvPr userDrawn="1"/>
        </p:nvSpPr>
        <p:spPr>
          <a:xfrm>
            <a:off x="0" y="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Rectangle 64"/>
          <p:cNvSpPr/>
          <p:nvPr userDrawn="1"/>
        </p:nvSpPr>
        <p:spPr>
          <a:xfrm>
            <a:off x="1828800" y="1143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66" name="Rectangle 65"/>
          <p:cNvSpPr/>
          <p:nvPr userDrawn="1"/>
        </p:nvSpPr>
        <p:spPr>
          <a:xfrm>
            <a:off x="3657600" y="1143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67" name="Rectangle 66"/>
          <p:cNvSpPr/>
          <p:nvPr userDrawn="1"/>
        </p:nvSpPr>
        <p:spPr>
          <a:xfrm>
            <a:off x="5486400" y="1143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68" name="Rectangle 67"/>
          <p:cNvSpPr/>
          <p:nvPr userDrawn="1"/>
        </p:nvSpPr>
        <p:spPr>
          <a:xfrm>
            <a:off x="7315200" y="1143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69" name="Rectangle 68"/>
          <p:cNvSpPr/>
          <p:nvPr userDrawn="1"/>
        </p:nvSpPr>
        <p:spPr>
          <a:xfrm>
            <a:off x="1828800" y="2286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70" name="Rectangle 69"/>
          <p:cNvSpPr/>
          <p:nvPr userDrawn="1"/>
        </p:nvSpPr>
        <p:spPr>
          <a:xfrm>
            <a:off x="3657600" y="2286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71" name="Rectangle 70"/>
          <p:cNvSpPr/>
          <p:nvPr userDrawn="1"/>
        </p:nvSpPr>
        <p:spPr>
          <a:xfrm>
            <a:off x="5486400" y="2286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72" name="Rectangle 71"/>
          <p:cNvSpPr/>
          <p:nvPr userDrawn="1"/>
        </p:nvSpPr>
        <p:spPr>
          <a:xfrm>
            <a:off x="7315200" y="2286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73" name="Rectangle 72"/>
          <p:cNvSpPr/>
          <p:nvPr userDrawn="1"/>
        </p:nvSpPr>
        <p:spPr>
          <a:xfrm>
            <a:off x="1828800" y="3429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74" name="Rectangle 73"/>
          <p:cNvSpPr/>
          <p:nvPr userDrawn="1"/>
        </p:nvSpPr>
        <p:spPr>
          <a:xfrm>
            <a:off x="3657600" y="3429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75" name="Rectangle 74"/>
          <p:cNvSpPr/>
          <p:nvPr userDrawn="1"/>
        </p:nvSpPr>
        <p:spPr>
          <a:xfrm>
            <a:off x="5486400" y="3429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76" name="Rectangle 75"/>
          <p:cNvSpPr/>
          <p:nvPr userDrawn="1"/>
        </p:nvSpPr>
        <p:spPr>
          <a:xfrm>
            <a:off x="7315200" y="3429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77" name="Rectangle 76"/>
          <p:cNvSpPr/>
          <p:nvPr userDrawn="1"/>
        </p:nvSpPr>
        <p:spPr>
          <a:xfrm>
            <a:off x="1828800" y="4572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78" name="Rectangle 77"/>
          <p:cNvSpPr/>
          <p:nvPr userDrawn="1"/>
        </p:nvSpPr>
        <p:spPr>
          <a:xfrm>
            <a:off x="3657600" y="4572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79" name="Rectangle 78"/>
          <p:cNvSpPr/>
          <p:nvPr userDrawn="1"/>
        </p:nvSpPr>
        <p:spPr>
          <a:xfrm>
            <a:off x="5486400" y="4572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80" name="Rectangle 79"/>
          <p:cNvSpPr/>
          <p:nvPr userDrawn="1"/>
        </p:nvSpPr>
        <p:spPr>
          <a:xfrm>
            <a:off x="7315200" y="4572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81" name="Rectangle 80"/>
          <p:cNvSpPr/>
          <p:nvPr userDrawn="1"/>
        </p:nvSpPr>
        <p:spPr>
          <a:xfrm>
            <a:off x="1828800" y="5715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82" name="Rectangle 81"/>
          <p:cNvSpPr/>
          <p:nvPr userDrawn="1"/>
        </p:nvSpPr>
        <p:spPr>
          <a:xfrm>
            <a:off x="3657600" y="5715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83" name="Rectangle 82"/>
          <p:cNvSpPr/>
          <p:nvPr userDrawn="1"/>
        </p:nvSpPr>
        <p:spPr>
          <a:xfrm>
            <a:off x="5486400" y="5715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  <p:sp>
        <p:nvSpPr>
          <p:cNvPr id="84" name="Rectangle 83"/>
          <p:cNvSpPr/>
          <p:nvPr userDrawn="1"/>
        </p:nvSpPr>
        <p:spPr>
          <a:xfrm>
            <a:off x="7315200" y="5715000"/>
            <a:ext cx="1828800" cy="1143000"/>
          </a:xfrm>
          <a:prstGeom prst="rect">
            <a:avLst/>
          </a:prstGeom>
          <a:ln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914400" rtl="0" eaLnBrk="1" latinLnBrk="0" hangingPunct="1">
        <a:spcBef>
          <a:spcPct val="20000"/>
        </a:spcBef>
        <a:buFont typeface="Arial" pitchFamily="34" charset="0"/>
        <a:buNone/>
        <a:defRPr sz="4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13" Type="http://schemas.openxmlformats.org/officeDocument/2006/relationships/slide" Target="slide10.xml"/><Relationship Id="rId18" Type="http://schemas.openxmlformats.org/officeDocument/2006/relationships/slide" Target="slide11.xml"/><Relationship Id="rId26" Type="http://schemas.openxmlformats.org/officeDocument/2006/relationships/slide" Target="slide27.xml"/><Relationship Id="rId3" Type="http://schemas.openxmlformats.org/officeDocument/2006/relationships/slide" Target="slide8.xml"/><Relationship Id="rId21" Type="http://schemas.openxmlformats.org/officeDocument/2006/relationships/slide" Target="slide26.xml"/><Relationship Id="rId7" Type="http://schemas.openxmlformats.org/officeDocument/2006/relationships/slide" Target="slide4.xml"/><Relationship Id="rId12" Type="http://schemas.openxmlformats.org/officeDocument/2006/relationships/slide" Target="slide5.xml"/><Relationship Id="rId17" Type="http://schemas.openxmlformats.org/officeDocument/2006/relationships/slide" Target="slide6.xml"/><Relationship Id="rId25" Type="http://schemas.openxmlformats.org/officeDocument/2006/relationships/slide" Target="slide22.xml"/><Relationship Id="rId2" Type="http://schemas.openxmlformats.org/officeDocument/2006/relationships/slide" Target="slide3.xml"/><Relationship Id="rId16" Type="http://schemas.openxmlformats.org/officeDocument/2006/relationships/slide" Target="slide25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11" Type="http://schemas.openxmlformats.org/officeDocument/2006/relationships/slide" Target="slide9.xml"/><Relationship Id="rId24" Type="http://schemas.openxmlformats.org/officeDocument/2006/relationships/slide" Target="slide17.xml"/><Relationship Id="rId5" Type="http://schemas.openxmlformats.org/officeDocument/2006/relationships/slide" Target="slide18.xml"/><Relationship Id="rId15" Type="http://schemas.openxmlformats.org/officeDocument/2006/relationships/slide" Target="slide20.xml"/><Relationship Id="rId23" Type="http://schemas.openxmlformats.org/officeDocument/2006/relationships/slide" Target="slide12.xml"/><Relationship Id="rId10" Type="http://schemas.openxmlformats.org/officeDocument/2006/relationships/slide" Target="slide14.xml"/><Relationship Id="rId19" Type="http://schemas.openxmlformats.org/officeDocument/2006/relationships/slide" Target="slide16.xml"/><Relationship Id="rId4" Type="http://schemas.openxmlformats.org/officeDocument/2006/relationships/slide" Target="slide13.xml"/><Relationship Id="rId9" Type="http://schemas.openxmlformats.org/officeDocument/2006/relationships/slide" Target="slide19.xml"/><Relationship Id="rId14" Type="http://schemas.openxmlformats.org/officeDocument/2006/relationships/slide" Target="slide15.xml"/><Relationship Id="rId22" Type="http://schemas.openxmlformats.org/officeDocument/2006/relationships/slide" Target="slide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1295400"/>
          </a:xfrm>
        </p:spPr>
        <p:txBody>
          <a:bodyPr>
            <a:noAutofit/>
          </a:bodyPr>
          <a:lstStyle/>
          <a:p>
            <a:r>
              <a:rPr lang="en-US" sz="4000" dirty="0" smtClean="0"/>
              <a:t>Plac</a:t>
            </a:r>
            <a:r>
              <a:rPr lang="en-US" dirty="0" smtClean="0"/>
              <a:t>e Value to Ten Thousand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 algn="ctr">
              <a:spcBef>
                <a:spcPct val="0"/>
              </a:spcBef>
              <a:defRPr/>
            </a:pPr>
            <a:r>
              <a:rPr lang="en-US" sz="3600" dirty="0" smtClean="0"/>
              <a:t>What is the value? - </a:t>
            </a:r>
            <a:r>
              <a:rPr lang="en-US" sz="3600" noProof="0" dirty="0" smtClean="0">
                <a:latin typeface="+mj-lt"/>
                <a:ea typeface="+mj-ea"/>
                <a:cs typeface="+mj-cs"/>
              </a:rPr>
              <a:t>300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/>
              <a:t>What is 3,000?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90600" y="2057400"/>
            <a:ext cx="7162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In 9</a:t>
            </a:r>
            <a:r>
              <a:rPr lang="en-US" sz="2800" u="sng" dirty="0" smtClean="0"/>
              <a:t>3</a:t>
            </a:r>
            <a:r>
              <a:rPr lang="en-US" sz="2800" dirty="0" smtClean="0"/>
              <a:t>,203, what is the value of the underlined number?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 algn="ctr">
              <a:spcBef>
                <a:spcPct val="0"/>
              </a:spcBef>
              <a:defRPr/>
            </a:pPr>
            <a:r>
              <a:rPr lang="en-US" sz="3600" dirty="0" smtClean="0"/>
              <a:t>What is the value? -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400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/>
              <a:t>What is 50,000? 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14400" y="2209800"/>
            <a:ext cx="7010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In </a:t>
            </a:r>
            <a:r>
              <a:rPr lang="en-US" sz="2800" u="sng" dirty="0" smtClean="0"/>
              <a:t>5</a:t>
            </a:r>
            <a:r>
              <a:rPr lang="en-US" sz="2800" dirty="0" smtClean="0"/>
              <a:t>3,027, what is the value of the underlined number?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 algn="ctr">
              <a:spcBef>
                <a:spcPct val="0"/>
              </a:spcBef>
              <a:defRPr/>
            </a:pPr>
            <a:r>
              <a:rPr lang="en-US" sz="3600" dirty="0" smtClean="0"/>
              <a:t>What is the value? –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500</a:t>
            </a:r>
          </a:p>
          <a:p>
            <a:pPr lvl="0" algn="ctr">
              <a:spcBef>
                <a:spcPct val="0"/>
              </a:spcBef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Challenge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Question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4800" dirty="0" smtClean="0"/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/>
              <a:t> 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62000" y="2514601"/>
            <a:ext cx="75438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In 9</a:t>
            </a:r>
            <a:r>
              <a:rPr lang="en-US" sz="2800" u="sng" dirty="0" smtClean="0"/>
              <a:t>9</a:t>
            </a:r>
            <a:r>
              <a:rPr lang="en-US" sz="2800" dirty="0" smtClean="0"/>
              <a:t>,999.99 what is the value of the underlined number?</a:t>
            </a:r>
            <a:r>
              <a:rPr lang="en-US" sz="3000" dirty="0" smtClean="0"/>
              <a:t>  </a:t>
            </a:r>
            <a:endParaRPr lang="en-US" sz="3000" dirty="0"/>
          </a:p>
        </p:txBody>
      </p:sp>
      <p:sp>
        <p:nvSpPr>
          <p:cNvPr id="10" name="TextBox 9"/>
          <p:cNvSpPr txBox="1"/>
          <p:nvPr/>
        </p:nvSpPr>
        <p:spPr>
          <a:xfrm>
            <a:off x="2362200" y="4114800"/>
            <a:ext cx="434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What is 9,000?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algn="ctr">
              <a:spcBef>
                <a:spcPct val="0"/>
              </a:spcBef>
              <a:defRPr/>
            </a:pPr>
            <a:r>
              <a:rPr lang="en-US" sz="3600" dirty="0" smtClean="0"/>
              <a:t>Word Form - </a:t>
            </a:r>
            <a:r>
              <a:rPr lang="en-US" sz="3500" dirty="0" smtClean="0">
                <a:latin typeface="+mj-lt"/>
                <a:ea typeface="+mj-ea"/>
                <a:cs typeface="+mj-cs"/>
              </a:rPr>
              <a:t>100</a:t>
            </a:r>
            <a:r>
              <a:rPr kumimoji="0" lang="en-US" sz="3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685800" y="1524000"/>
            <a:ext cx="7620000" cy="1676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3200" noProof="0" dirty="0" smtClean="0"/>
              <a:t>What is 394 </a:t>
            </a:r>
            <a:r>
              <a:rPr lang="en-US" sz="3200" noProof="0" dirty="0" smtClean="0"/>
              <a:t>written </a:t>
            </a:r>
            <a:r>
              <a:rPr lang="en-US" sz="3200" noProof="0" dirty="0" smtClean="0"/>
              <a:t>in word form?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47800" y="4114800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  What is three hundred ninety-four?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 algn="ctr">
              <a:spcBef>
                <a:spcPct val="0"/>
              </a:spcBef>
              <a:defRPr/>
            </a:pPr>
            <a:r>
              <a:rPr lang="en-US" sz="3200" dirty="0" smtClean="0"/>
              <a:t>Word Form - </a:t>
            </a:r>
            <a:r>
              <a:rPr lang="en-US" sz="3500" dirty="0" smtClean="0">
                <a:latin typeface="+mj-lt"/>
                <a:ea typeface="+mj-ea"/>
                <a:cs typeface="+mj-cs"/>
              </a:rPr>
              <a:t>200</a:t>
            </a:r>
            <a:r>
              <a:rPr kumimoji="0" lang="en-US" sz="3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3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4800" dirty="0" smtClean="0"/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/>
              <a:t>What is four thousand two hundred and one?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143000" y="1905000"/>
            <a:ext cx="6781800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800" dirty="0" smtClean="0"/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800" dirty="0" smtClean="0"/>
              <a:t>What is 4,201 written in word form?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 algn="ctr">
              <a:spcBef>
                <a:spcPct val="0"/>
              </a:spcBef>
              <a:defRPr/>
            </a:pPr>
            <a:r>
              <a:rPr lang="en-US" sz="3200" dirty="0" smtClean="0"/>
              <a:t>Word Form - </a:t>
            </a:r>
            <a:r>
              <a:rPr lang="en-US" sz="3500" dirty="0" smtClean="0">
                <a:latin typeface="+mj-lt"/>
                <a:ea typeface="+mj-ea"/>
                <a:cs typeface="+mj-cs"/>
              </a:rPr>
              <a:t>300</a:t>
            </a:r>
            <a:endParaRPr kumimoji="0" lang="en-US" sz="3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/>
              <a:t>What is ten thousand and nine?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33400" y="1828800"/>
            <a:ext cx="84582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800" dirty="0" smtClean="0"/>
          </a:p>
          <a:p>
            <a:pPr lvl="0" algn="ctr"/>
            <a:r>
              <a:rPr lang="en-US" sz="2800" dirty="0" smtClean="0"/>
              <a:t>What is 10,009 written in word form?</a:t>
            </a:r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 algn="ctr">
              <a:spcBef>
                <a:spcPct val="0"/>
              </a:spcBef>
              <a:defRPr/>
            </a:pPr>
            <a:r>
              <a:rPr lang="en-US" sz="3200" dirty="0" smtClean="0"/>
              <a:t>Word Form - </a:t>
            </a:r>
            <a:r>
              <a:rPr lang="en-US" sz="3500" dirty="0" smtClean="0">
                <a:latin typeface="+mj-lt"/>
                <a:ea typeface="+mj-ea"/>
                <a:cs typeface="+mj-cs"/>
              </a:rPr>
              <a:t>400</a:t>
            </a:r>
            <a:endParaRPr kumimoji="0" lang="en-US" sz="3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/>
              <a:t>What is twenty-five thousand, nine hundred and fifty?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33400" y="2286000"/>
            <a:ext cx="7620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dirty="0" smtClean="0"/>
              <a:t>What is 25,950 written in word form?</a:t>
            </a:r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 algn="ctr">
              <a:spcBef>
                <a:spcPct val="0"/>
              </a:spcBef>
              <a:defRPr/>
            </a:pPr>
            <a:r>
              <a:rPr lang="en-US" sz="3200" dirty="0" smtClean="0"/>
              <a:t>Word Form - </a:t>
            </a:r>
            <a:r>
              <a:rPr lang="en-US" sz="3500" dirty="0" smtClean="0">
                <a:latin typeface="+mj-lt"/>
                <a:ea typeface="+mj-ea"/>
                <a:cs typeface="+mj-cs"/>
              </a:rPr>
              <a:t>500</a:t>
            </a:r>
            <a:r>
              <a:rPr kumimoji="0" lang="en-US" sz="3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3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</a:t>
            </a:r>
            <a:r>
              <a:rPr kumimoji="0" lang="en-US" sz="28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</a:t>
            </a:r>
            <a:r>
              <a:rPr lang="en-US" sz="2800" dirty="0" smtClean="0"/>
              <a:t>seventy-four</a:t>
            </a:r>
            <a:r>
              <a:rPr kumimoji="0" lang="en-US" sz="28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thousand one hundred?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8600" y="2209800"/>
            <a:ext cx="861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800" dirty="0" smtClean="0"/>
              <a:t>What is 74,100 written in word form?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algn="ctr">
              <a:spcBef>
                <a:spcPct val="0"/>
              </a:spcBef>
              <a:defRPr/>
            </a:pPr>
            <a:r>
              <a:rPr lang="en-US" sz="3600" dirty="0" smtClean="0"/>
              <a:t>What Number?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 - 100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3200" dirty="0" smtClean="0"/>
              <a:t>In the number 32,875, what number is in the ones place? 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800" dirty="0" smtClean="0"/>
              <a:t>What is 5?</a:t>
            </a:r>
            <a:br>
              <a:rPr lang="en-US" sz="2800" dirty="0" smtClean="0"/>
            </a:b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 algn="ctr">
              <a:spcBef>
                <a:spcPct val="0"/>
              </a:spcBef>
              <a:defRPr/>
            </a:pPr>
            <a:r>
              <a:rPr lang="en-US" sz="3600" dirty="0" smtClean="0"/>
              <a:t>What Number? - </a:t>
            </a:r>
            <a:r>
              <a:rPr lang="en-US" sz="3600" noProof="0" dirty="0" smtClean="0">
                <a:latin typeface="+mj-lt"/>
                <a:ea typeface="+mj-ea"/>
                <a:cs typeface="+mj-cs"/>
              </a:rPr>
              <a:t>200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4800" dirty="0" smtClean="0"/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1? 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38200" y="2057400"/>
            <a:ext cx="73152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800" dirty="0" smtClean="0"/>
          </a:p>
          <a:p>
            <a:pPr algn="ctr"/>
            <a:r>
              <a:rPr lang="en-US" sz="2800" dirty="0" smtClean="0"/>
              <a:t>In the number 45,119, what number is in the hundreds place?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0" y="1295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2" action="ppaction://hlinksldjump"/>
              </a:rPr>
              <a:t>100</a:t>
            </a:r>
            <a:endParaRPr lang="en-US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1828800" y="1295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3" action="ppaction://hlinksldjump"/>
              </a:rPr>
              <a:t>100</a:t>
            </a:r>
            <a:endParaRPr lang="en-US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3657600" y="1295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4" action="ppaction://hlinksldjump"/>
              </a:rPr>
              <a:t>100</a:t>
            </a:r>
            <a:endParaRPr lang="en-US" sz="4800" dirty="0"/>
          </a:p>
        </p:txBody>
      </p:sp>
      <p:sp>
        <p:nvSpPr>
          <p:cNvPr id="9" name="TextBox 8"/>
          <p:cNvSpPr txBox="1"/>
          <p:nvPr/>
        </p:nvSpPr>
        <p:spPr>
          <a:xfrm>
            <a:off x="5486400" y="1295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5" action="ppaction://hlinksldjump"/>
              </a:rPr>
              <a:t>100</a:t>
            </a:r>
            <a:endParaRPr lang="en-US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7315200" y="1295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6" action="ppaction://hlinksldjump"/>
              </a:rPr>
              <a:t>100</a:t>
            </a:r>
            <a:endParaRPr lang="en-US" sz="48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2438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7" action="ppaction://hlinksldjump"/>
              </a:rPr>
              <a:t>200</a:t>
            </a:r>
            <a:endParaRPr lang="en-US" sz="4800" dirty="0"/>
          </a:p>
        </p:txBody>
      </p:sp>
      <p:sp>
        <p:nvSpPr>
          <p:cNvPr id="12" name="TextBox 11"/>
          <p:cNvSpPr txBox="1"/>
          <p:nvPr/>
        </p:nvSpPr>
        <p:spPr>
          <a:xfrm>
            <a:off x="7315200" y="2438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8" action="ppaction://hlinksldjump"/>
              </a:rPr>
              <a:t>200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5486400" y="2438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9" action="ppaction://hlinksldjump"/>
              </a:rPr>
              <a:t>200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3657600" y="2438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10" action="ppaction://hlinksldjump"/>
              </a:rPr>
              <a:t>200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1828800" y="2438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11" action="ppaction://hlinksldjump"/>
              </a:rPr>
              <a:t>200</a:t>
            </a:r>
            <a:endParaRPr lang="en-US" sz="4800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3581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12" action="ppaction://hlinksldjump"/>
              </a:rPr>
              <a:t>300</a:t>
            </a:r>
            <a:endParaRPr lang="en-US" sz="4800" dirty="0"/>
          </a:p>
        </p:txBody>
      </p:sp>
      <p:sp>
        <p:nvSpPr>
          <p:cNvPr id="17" name="TextBox 16"/>
          <p:cNvSpPr txBox="1"/>
          <p:nvPr/>
        </p:nvSpPr>
        <p:spPr>
          <a:xfrm>
            <a:off x="1828800" y="3581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13" action="ppaction://hlinksldjump"/>
              </a:rPr>
              <a:t>300</a:t>
            </a:r>
            <a:endParaRPr lang="en-US" sz="4800" dirty="0"/>
          </a:p>
        </p:txBody>
      </p:sp>
      <p:sp>
        <p:nvSpPr>
          <p:cNvPr id="18" name="TextBox 17"/>
          <p:cNvSpPr txBox="1"/>
          <p:nvPr/>
        </p:nvSpPr>
        <p:spPr>
          <a:xfrm>
            <a:off x="3657600" y="3581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14" action="ppaction://hlinksldjump"/>
              </a:rPr>
              <a:t>300</a:t>
            </a:r>
            <a:endParaRPr lang="en-US" sz="4800" dirty="0"/>
          </a:p>
        </p:txBody>
      </p:sp>
      <p:sp>
        <p:nvSpPr>
          <p:cNvPr id="19" name="TextBox 18"/>
          <p:cNvSpPr txBox="1"/>
          <p:nvPr/>
        </p:nvSpPr>
        <p:spPr>
          <a:xfrm>
            <a:off x="5486400" y="3581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15" action="ppaction://hlinksldjump"/>
              </a:rPr>
              <a:t>300</a:t>
            </a:r>
            <a:endParaRPr lang="en-US" sz="4800" dirty="0"/>
          </a:p>
        </p:txBody>
      </p:sp>
      <p:sp>
        <p:nvSpPr>
          <p:cNvPr id="20" name="TextBox 19"/>
          <p:cNvSpPr txBox="1"/>
          <p:nvPr/>
        </p:nvSpPr>
        <p:spPr>
          <a:xfrm>
            <a:off x="7315200" y="3581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16" action="ppaction://hlinksldjump"/>
              </a:rPr>
              <a:t>300</a:t>
            </a:r>
            <a:endParaRPr lang="en-US" sz="4800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4724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17" action="ppaction://hlinksldjump"/>
              </a:rPr>
              <a:t>400</a:t>
            </a:r>
            <a:endParaRPr lang="en-US" sz="4800" dirty="0"/>
          </a:p>
        </p:txBody>
      </p:sp>
      <p:sp>
        <p:nvSpPr>
          <p:cNvPr id="22" name="TextBox 21"/>
          <p:cNvSpPr txBox="1"/>
          <p:nvPr/>
        </p:nvSpPr>
        <p:spPr>
          <a:xfrm>
            <a:off x="1828800" y="4724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18" action="ppaction://hlinksldjump"/>
              </a:rPr>
              <a:t>400</a:t>
            </a:r>
            <a:endParaRPr lang="en-US" sz="4800" dirty="0"/>
          </a:p>
        </p:txBody>
      </p:sp>
      <p:sp>
        <p:nvSpPr>
          <p:cNvPr id="23" name="TextBox 22"/>
          <p:cNvSpPr txBox="1"/>
          <p:nvPr/>
        </p:nvSpPr>
        <p:spPr>
          <a:xfrm>
            <a:off x="3657600" y="4724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19" action="ppaction://hlinksldjump"/>
              </a:rPr>
              <a:t>400</a:t>
            </a:r>
            <a:endParaRPr lang="en-US" sz="4800" dirty="0"/>
          </a:p>
        </p:txBody>
      </p:sp>
      <p:sp>
        <p:nvSpPr>
          <p:cNvPr id="24" name="TextBox 23"/>
          <p:cNvSpPr txBox="1"/>
          <p:nvPr/>
        </p:nvSpPr>
        <p:spPr>
          <a:xfrm>
            <a:off x="5486400" y="4724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20" action="ppaction://hlinksldjump"/>
              </a:rPr>
              <a:t>400</a:t>
            </a:r>
            <a:endParaRPr lang="en-US" sz="4800" dirty="0"/>
          </a:p>
        </p:txBody>
      </p:sp>
      <p:sp>
        <p:nvSpPr>
          <p:cNvPr id="25" name="TextBox 24"/>
          <p:cNvSpPr txBox="1"/>
          <p:nvPr/>
        </p:nvSpPr>
        <p:spPr>
          <a:xfrm>
            <a:off x="7315200" y="4724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21" action="ppaction://hlinksldjump"/>
              </a:rPr>
              <a:t>400</a:t>
            </a:r>
            <a:endParaRPr lang="en-US" sz="4800" dirty="0"/>
          </a:p>
        </p:txBody>
      </p:sp>
      <p:sp>
        <p:nvSpPr>
          <p:cNvPr id="26" name="TextBox 25"/>
          <p:cNvSpPr txBox="1"/>
          <p:nvPr/>
        </p:nvSpPr>
        <p:spPr>
          <a:xfrm>
            <a:off x="0" y="5867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22" action="ppaction://hlinksldjump"/>
              </a:rPr>
              <a:t>500</a:t>
            </a:r>
            <a:endParaRPr lang="en-US" sz="4800" dirty="0"/>
          </a:p>
        </p:txBody>
      </p:sp>
      <p:sp>
        <p:nvSpPr>
          <p:cNvPr id="27" name="TextBox 26"/>
          <p:cNvSpPr txBox="1"/>
          <p:nvPr/>
        </p:nvSpPr>
        <p:spPr>
          <a:xfrm>
            <a:off x="1828800" y="5867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23" action="ppaction://hlinksldjump"/>
              </a:rPr>
              <a:t>500</a:t>
            </a:r>
            <a:endParaRPr lang="en-US" sz="4800" dirty="0"/>
          </a:p>
        </p:txBody>
      </p:sp>
      <p:sp>
        <p:nvSpPr>
          <p:cNvPr id="28" name="TextBox 27"/>
          <p:cNvSpPr txBox="1"/>
          <p:nvPr/>
        </p:nvSpPr>
        <p:spPr>
          <a:xfrm>
            <a:off x="3657600" y="5867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24" action="ppaction://hlinksldjump"/>
              </a:rPr>
              <a:t>500</a:t>
            </a:r>
            <a:endParaRPr lang="en-US" sz="4800" dirty="0"/>
          </a:p>
        </p:txBody>
      </p:sp>
      <p:sp>
        <p:nvSpPr>
          <p:cNvPr id="29" name="TextBox 28"/>
          <p:cNvSpPr txBox="1"/>
          <p:nvPr/>
        </p:nvSpPr>
        <p:spPr>
          <a:xfrm>
            <a:off x="5486400" y="5867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25" action="ppaction://hlinksldjump"/>
              </a:rPr>
              <a:t>500</a:t>
            </a:r>
            <a:endParaRPr lang="en-US" sz="4800" dirty="0"/>
          </a:p>
        </p:txBody>
      </p:sp>
      <p:sp>
        <p:nvSpPr>
          <p:cNvPr id="30" name="TextBox 29"/>
          <p:cNvSpPr txBox="1"/>
          <p:nvPr/>
        </p:nvSpPr>
        <p:spPr>
          <a:xfrm>
            <a:off x="7315200" y="5867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26" action="ppaction://hlinksldjump"/>
              </a:rPr>
              <a:t>500</a:t>
            </a:r>
            <a:endParaRPr lang="en-US" sz="4800" dirty="0"/>
          </a:p>
        </p:txBody>
      </p:sp>
      <p:sp>
        <p:nvSpPr>
          <p:cNvPr id="31" name="TextBox 30"/>
          <p:cNvSpPr txBox="1"/>
          <p:nvPr/>
        </p:nvSpPr>
        <p:spPr>
          <a:xfrm>
            <a:off x="0" y="0"/>
            <a:ext cx="1828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Expanded Form</a:t>
            </a:r>
            <a:endParaRPr lang="en-US" sz="2800" dirty="0"/>
          </a:p>
        </p:txBody>
      </p:sp>
      <p:sp>
        <p:nvSpPr>
          <p:cNvPr id="32" name="TextBox 31"/>
          <p:cNvSpPr txBox="1"/>
          <p:nvPr/>
        </p:nvSpPr>
        <p:spPr>
          <a:xfrm>
            <a:off x="1828800" y="0"/>
            <a:ext cx="1828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/>
              <a:t>What is the value?</a:t>
            </a:r>
            <a:endParaRPr lang="en-US" sz="2600" dirty="0"/>
          </a:p>
        </p:txBody>
      </p:sp>
      <p:sp>
        <p:nvSpPr>
          <p:cNvPr id="33" name="TextBox 32"/>
          <p:cNvSpPr txBox="1"/>
          <p:nvPr/>
        </p:nvSpPr>
        <p:spPr>
          <a:xfrm>
            <a:off x="3657600" y="1"/>
            <a:ext cx="190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Word Form</a:t>
            </a:r>
            <a:endParaRPr lang="en-US" sz="2800" dirty="0"/>
          </a:p>
        </p:txBody>
      </p:sp>
      <p:sp>
        <p:nvSpPr>
          <p:cNvPr id="34" name="TextBox 33"/>
          <p:cNvSpPr txBox="1"/>
          <p:nvPr/>
        </p:nvSpPr>
        <p:spPr>
          <a:xfrm>
            <a:off x="5486400" y="0"/>
            <a:ext cx="1828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What Number?</a:t>
            </a:r>
            <a:endParaRPr lang="en-US" sz="2800" dirty="0"/>
          </a:p>
        </p:txBody>
      </p:sp>
      <p:sp>
        <p:nvSpPr>
          <p:cNvPr id="35" name="TextBox 34"/>
          <p:cNvSpPr txBox="1"/>
          <p:nvPr/>
        </p:nvSpPr>
        <p:spPr>
          <a:xfrm>
            <a:off x="7315200" y="0"/>
            <a:ext cx="1828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Standard Form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 algn="ctr">
              <a:spcBef>
                <a:spcPct val="0"/>
              </a:spcBef>
              <a:defRPr/>
            </a:pPr>
            <a:r>
              <a:rPr lang="en-US" sz="3600" dirty="0" smtClean="0"/>
              <a:t>What Number? -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300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800" dirty="0" smtClean="0"/>
              <a:t>In the number 38,378 what number is in the  thousands place?</a:t>
            </a:r>
            <a:endParaRPr kumimoji="0" lang="en-US" sz="3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endParaRPr lang="en-US" sz="3000" dirty="0" smtClean="0"/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is </a:t>
            </a:r>
            <a:r>
              <a:rPr lang="en-US" sz="2800" noProof="0" dirty="0" smtClean="0"/>
              <a:t>8</a:t>
            </a:r>
            <a:r>
              <a:rPr kumimoji="0" lang="en-US" sz="2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 algn="ctr">
              <a:spcBef>
                <a:spcPct val="0"/>
              </a:spcBef>
              <a:defRPr/>
            </a:pPr>
            <a:r>
              <a:rPr lang="en-US" sz="3600" dirty="0" smtClean="0"/>
              <a:t>What Number? -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400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800" dirty="0" smtClean="0"/>
              <a:t>In the number 64,328 what number(s) is in the tens and ten thousands place?</a:t>
            </a:r>
            <a:endParaRPr kumimoji="0" lang="en-US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/>
              <a:t>What  is 2 and 6? 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 algn="ctr">
              <a:spcBef>
                <a:spcPct val="0"/>
              </a:spcBef>
              <a:defRPr/>
            </a:pPr>
            <a:r>
              <a:rPr lang="en-US" sz="3600" dirty="0" smtClean="0"/>
              <a:t>What Number? –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500</a:t>
            </a:r>
          </a:p>
          <a:p>
            <a:pPr lvl="0" algn="ctr">
              <a:spcBef>
                <a:spcPct val="0"/>
              </a:spcBef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Challenge Question</a:t>
            </a: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4800" dirty="0" smtClean="0"/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33400" y="2286000"/>
            <a:ext cx="8229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In the number 248,952 what number(s) is in the hundreds and hundred thousands place?</a:t>
            </a:r>
            <a:r>
              <a:rPr lang="en-US" sz="3000" dirty="0" smtClean="0"/>
              <a:t/>
            </a:r>
            <a:br>
              <a:rPr lang="en-US" sz="3000" dirty="0" smtClean="0"/>
            </a:br>
            <a:endParaRPr lang="en-US" sz="3000" dirty="0"/>
          </a:p>
        </p:txBody>
      </p:sp>
      <p:sp>
        <p:nvSpPr>
          <p:cNvPr id="9" name="TextBox 8"/>
          <p:cNvSpPr txBox="1"/>
          <p:nvPr/>
        </p:nvSpPr>
        <p:spPr>
          <a:xfrm>
            <a:off x="3124200" y="4343400"/>
            <a:ext cx="3581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 smtClean="0"/>
          </a:p>
          <a:p>
            <a:r>
              <a:rPr lang="en-US" sz="3200" dirty="0" smtClean="0"/>
              <a:t>What is 9 and 2?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algn="ctr">
              <a:spcBef>
                <a:spcPct val="0"/>
              </a:spcBef>
              <a:defRPr/>
            </a:pPr>
            <a:r>
              <a:rPr lang="en-US" sz="3600" dirty="0" smtClean="0"/>
              <a:t>Standard Form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 - 100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3000" dirty="0" smtClean="0"/>
              <a:t>What is 3,000 + 600 + 20 + 1 written in standard form? </a:t>
            </a:r>
            <a:endParaRPr kumimoji="0" lang="en-US" sz="3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/>
              <a:t>What is 3,621?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 algn="ctr">
              <a:spcBef>
                <a:spcPct val="0"/>
              </a:spcBef>
              <a:defRPr/>
            </a:pPr>
            <a:r>
              <a:rPr lang="en-US" sz="3600" dirty="0" smtClean="0"/>
              <a:t>Standard Form -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200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lvl="0" indent="-342900" algn="ctr">
              <a:spcBef>
                <a:spcPct val="20000"/>
              </a:spcBef>
              <a:defRPr/>
            </a:pPr>
            <a:endParaRPr lang="en-US" sz="4800" dirty="0" smtClean="0"/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800" dirty="0" smtClean="0"/>
              <a:t>What is 10,000 + 7,000 + 200 + 90 + 3 written in standard form?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800" dirty="0" smtClean="0"/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800" dirty="0" smtClean="0"/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/>
              <a:t>What is 17,293?</a:t>
            </a: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 algn="ctr">
              <a:spcBef>
                <a:spcPct val="0"/>
              </a:spcBef>
              <a:defRPr/>
            </a:pPr>
            <a:r>
              <a:rPr lang="en-US" sz="3600" dirty="0" smtClean="0"/>
              <a:t>Standard Form -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300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3000" dirty="0" smtClean="0"/>
              <a:t>What is 50,000 +  900 + 7 written in standard form? </a:t>
            </a:r>
            <a:endParaRPr kumimoji="0" lang="en-US" sz="3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4800" dirty="0" smtClean="0"/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noProof="0" dirty="0" smtClean="0"/>
              <a:t>What is 50,907?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 algn="ctr">
              <a:spcBef>
                <a:spcPct val="0"/>
              </a:spcBef>
              <a:defRPr/>
            </a:pPr>
            <a:r>
              <a:rPr lang="en-US" sz="3600" dirty="0" smtClean="0"/>
              <a:t>Standard Form -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400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</a:t>
            </a:r>
            <a:r>
              <a:rPr lang="en-US" sz="2800" noProof="0" dirty="0" smtClean="0"/>
              <a:t>2</a:t>
            </a:r>
            <a:r>
              <a:rPr lang="en-US" sz="2800" dirty="0" smtClean="0"/>
              <a:t>6</a:t>
            </a:r>
            <a:r>
              <a:rPr lang="en-US" sz="2800" noProof="0" dirty="0" smtClean="0"/>
              <a:t>,411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066800" y="2438400"/>
            <a:ext cx="6781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What is twenty-six thousand, four hundred and eleven written in standard form?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 algn="ctr">
              <a:spcBef>
                <a:spcPct val="0"/>
              </a:spcBef>
              <a:defRPr/>
            </a:pPr>
            <a:r>
              <a:rPr lang="en-US" sz="3600" dirty="0" smtClean="0"/>
              <a:t>Standard Form –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500</a:t>
            </a:r>
          </a:p>
          <a:p>
            <a:pPr lvl="0" algn="ctr">
              <a:spcBef>
                <a:spcPct val="0"/>
              </a:spcBef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lvl="0" indent="-342900" algn="ctr">
              <a:spcBef>
                <a:spcPct val="20000"/>
              </a:spcBef>
              <a:defRPr/>
            </a:pPr>
            <a:endParaRPr lang="en-US" sz="3000" dirty="0" smtClean="0"/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3000" dirty="0" smtClean="0"/>
              <a:t>What is fifty-seven thousand and forty-one written in standard form? </a:t>
            </a:r>
            <a:endParaRPr kumimoji="0" lang="en-US" sz="3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/>
              <a:t>What is 57,041?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+mj-lt"/>
                <a:ea typeface="+mj-ea"/>
                <a:cs typeface="+mj-cs"/>
              </a:rPr>
              <a:t>Expanded Form - 100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800" noProof="0" dirty="0" smtClean="0"/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</a:t>
            </a:r>
            <a:r>
              <a:rPr kumimoji="0" lang="en-US" sz="28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5,000 + 200 + 80 + 3?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3400" y="2514600"/>
            <a:ext cx="84578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      What is 5,283 written in expanded form?</a:t>
            </a:r>
            <a:endParaRPr lang="en-US"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 algn="ctr">
              <a:spcBef>
                <a:spcPct val="0"/>
              </a:spcBef>
              <a:defRPr/>
            </a:pPr>
            <a:r>
              <a:rPr lang="en-US" sz="3600" dirty="0" smtClean="0"/>
              <a:t>Expanded Form-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200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800" dirty="0" smtClean="0"/>
              <a:t>What is 9,156 written in expanded form?</a:t>
            </a: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800" dirty="0" smtClean="0"/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800" dirty="0" smtClean="0"/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/>
              <a:t>What is 9,000 +100 +50 +6?</a:t>
            </a: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 algn="ctr">
              <a:spcBef>
                <a:spcPct val="0"/>
              </a:spcBef>
              <a:defRPr/>
            </a:pPr>
            <a:r>
              <a:rPr lang="en-US" sz="3200" dirty="0" smtClean="0"/>
              <a:t>Expanded Form- </a:t>
            </a:r>
            <a:r>
              <a:rPr lang="en-US" sz="3500" dirty="0" smtClean="0">
                <a:latin typeface="+mj-lt"/>
                <a:ea typeface="+mj-ea"/>
                <a:cs typeface="+mj-cs"/>
              </a:rPr>
              <a:t>300</a:t>
            </a:r>
            <a:endParaRPr kumimoji="0" lang="en-US" sz="3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800" dirty="0" smtClean="0"/>
              <a:t>What is 11,020 written in expanded form?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/>
              <a:t>What is 11,000 + 20?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 algn="ctr">
              <a:spcBef>
                <a:spcPct val="0"/>
              </a:spcBef>
              <a:defRPr/>
            </a:pPr>
            <a:r>
              <a:rPr lang="en-US" sz="3600" dirty="0" smtClean="0"/>
              <a:t>Expanded Form-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400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/>
              <a:t>What is 20,000 + 4,000 + 700 + 60 + 8?   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81000" y="2133600"/>
            <a:ext cx="83058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What is twenty-four thousand, seven hundred and sixty-eight written in expanded form?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 algn="ctr">
              <a:spcBef>
                <a:spcPct val="0"/>
              </a:spcBef>
              <a:defRPr/>
            </a:pPr>
            <a:r>
              <a:rPr lang="en-US" sz="3600" dirty="0" smtClean="0"/>
              <a:t>Expanded Form-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500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800" dirty="0" smtClean="0"/>
              <a:t>What is fifty-three thousand and thirty-three, written in expanded form? </a:t>
            </a:r>
            <a:br>
              <a:rPr lang="en-US" sz="2800" dirty="0" smtClean="0"/>
            </a:br>
            <a:endParaRPr kumimoji="0" lang="en-US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800" noProof="0" dirty="0" smtClean="0"/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noProof="0" dirty="0" smtClean="0"/>
              <a:t>What is 50,000 + 3,000 + 30 + 3?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algn="ctr">
              <a:spcBef>
                <a:spcPct val="0"/>
              </a:spcBef>
              <a:defRPr/>
            </a:pPr>
            <a:r>
              <a:rPr lang="en-US" sz="3600" dirty="0" smtClean="0"/>
              <a:t>What is the value?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- 100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/>
              <a:t> 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1000" y="2438400"/>
            <a:ext cx="8077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In 16,97</a:t>
            </a:r>
            <a:r>
              <a:rPr lang="en-US" sz="3200" u="sng" dirty="0" smtClean="0"/>
              <a:t>5</a:t>
            </a:r>
            <a:r>
              <a:rPr lang="en-US" sz="3200" dirty="0" smtClean="0"/>
              <a:t>, what is the value of the underlined number?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2971800" y="441960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What is 5?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 algn="ctr">
              <a:spcBef>
                <a:spcPct val="0"/>
              </a:spcBef>
              <a:defRPr/>
            </a:pPr>
            <a:r>
              <a:rPr lang="en-US" sz="3600" dirty="0" smtClean="0"/>
              <a:t>What is the value? -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200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57200" y="1524000"/>
            <a:ext cx="8229600" cy="5105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/>
              <a:t>What is 900? 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0" y="5715000"/>
            <a:ext cx="12192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1000" y="2438400"/>
            <a:ext cx="807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9" name="Rectangle 8"/>
          <p:cNvSpPr/>
          <p:nvPr/>
        </p:nvSpPr>
        <p:spPr>
          <a:xfrm>
            <a:off x="457200" y="2362200"/>
            <a:ext cx="7315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In 516,</a:t>
            </a:r>
            <a:r>
              <a:rPr lang="en-US" sz="2800" u="sng" dirty="0" smtClean="0"/>
              <a:t>9</a:t>
            </a:r>
            <a:r>
              <a:rPr lang="en-US" sz="2800" dirty="0" smtClean="0"/>
              <a:t>75, what is the value of the underlined number?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Jeopardy Game">
  <a:themeElements>
    <a:clrScheme name="Jeopardy">
      <a:dk1>
        <a:srgbClr val="FFFFFF"/>
      </a:dk1>
      <a:lt1>
        <a:srgbClr val="FFFFFF"/>
      </a:lt1>
      <a:dk2>
        <a:srgbClr val="0070C0"/>
      </a:dk2>
      <a:lt2>
        <a:srgbClr val="95B3D7"/>
      </a:lt2>
      <a:accent1>
        <a:srgbClr val="4F81BD"/>
      </a:accent1>
      <a:accent2>
        <a:srgbClr val="00B0F0"/>
      </a:accent2>
      <a:accent3>
        <a:srgbClr val="0070C0"/>
      </a:accent3>
      <a:accent4>
        <a:srgbClr val="4F81BD"/>
      </a:accent4>
      <a:accent5>
        <a:srgbClr val="4BACC6"/>
      </a:accent5>
      <a:accent6>
        <a:srgbClr val="1F497D"/>
      </a:accent6>
      <a:hlink>
        <a:srgbClr val="FFFFFF"/>
      </a:hlink>
      <a:folHlink>
        <a:srgbClr val="953734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Jeopardy Game</Template>
  <TotalTime>575</TotalTime>
  <Words>596</Words>
  <Application>Microsoft Office PowerPoint</Application>
  <PresentationFormat>On-screen Show (4:3)</PresentationFormat>
  <Paragraphs>185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Jeopardy Game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Company>Fayetteville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deploy</dc:creator>
  <cp:lastModifiedBy>deploy</cp:lastModifiedBy>
  <cp:revision>55</cp:revision>
  <dcterms:created xsi:type="dcterms:W3CDTF">2010-04-20T22:24:29Z</dcterms:created>
  <dcterms:modified xsi:type="dcterms:W3CDTF">2010-11-04T00:44:17Z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TC300095751033</vt:lpwstr>
  </property>
</Properties>
</file>